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e7627e8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8be7627e8f_0_2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e7627e8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8be7627e8f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be7627e8f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be7627e8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8be7627e8f_0_2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d5fd0f76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d5fd0f7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d5fd0f762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be7627e8f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be7627e8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8be7627e8f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be7627e8f_0_1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be7627e8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8be7627e8f_0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be7627e8f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be7627e8f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8be7627e8f_0_3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e7627e8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8be7627e8f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d5fd0f762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d5fd0f7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5d5fd0f762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be7627e8f_0_1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be7627e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8be7627e8f_0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be7627e8f_0_1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be7627e8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8be7627e8f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be7627e8f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be7627e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8be7627e8f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be7627e8f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be7627e8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8be7627e8f_0_1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e7627e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be7627e8f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be7627e8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be7627e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8be7627e8f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e7627e8f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8be7627e8f_0_2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iddhi.io/en/v5.1/docs/siddhi-as-a-kubernetes-microservice/" TargetMode="External"/><Relationship Id="rId4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pzfreo/ox-clo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linkedin.com/in/paulfremantl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hyperlink" Target="https://eventuate.io/whyeventsourcing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Cloud and Big Data</a:t>
            </a:r>
            <a:br>
              <a:rPr lang="en-US" sz="3959"/>
            </a:br>
            <a:r>
              <a:rPr lang="en-US" sz="3959"/>
              <a:t>Pulling it all together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ingest data?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File transfer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 stream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Sockets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Syslog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Messaging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From existing databases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3999" cy="464343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4560905" y="6437793"/>
            <a:ext cx="465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store data?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HDFS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Cassandra File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NoSQL database only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Mongo / HBase / Cassandra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 for Kappa Architecture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zFS / GlusterFS / NFS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process data?</a:t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Map Reduce (Hadoop)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DAG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e.g Spark, SparkR, SQL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Realtime only (Flink, Kafka Streams, Siddhi)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Pipeline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Cluster management systems for Big Data</a:t>
            </a:r>
            <a:endParaRPr sz="3959"/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YARN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Mesos	</a:t>
            </a:r>
            <a:endParaRPr/>
          </a:p>
          <a:p>
            <a:pPr indent="-254000" lvl="0" marL="342900" rtl="0" algn="l"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Spark Master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Kubernetes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Is becoming the defacto standard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How do I scale up: Consensus</a:t>
            </a:r>
            <a:endParaRPr sz="42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375080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Kubernetes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0" y="1057362"/>
            <a:ext cx="4520250" cy="550123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An operating system for a datacentre</a:t>
            </a:r>
            <a:br>
              <a:rPr lang="en-US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“Processes” are high-available scaled containers running in “Pods”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Pachyderm</a:t>
            </a:r>
            <a:br>
              <a:rPr lang="en-US" sz="2000"/>
            </a:br>
            <a:r>
              <a:rPr lang="en-US" sz="2000"/>
              <a:t>https://github.com/pachyderm/pachyderm</a:t>
            </a:r>
            <a:endParaRPr/>
          </a:p>
        </p:txBody>
      </p:sp>
      <p:pic>
        <p:nvPicPr>
          <p:cNvPr id="219" name="Google Shape;21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7294" l="0" r="0" t="7294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Spark on Kubernetes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50" y="1417651"/>
            <a:ext cx="7469562" cy="544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the bigger picture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are the different components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queueing and collection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Map-Reduce and DAG systems</a:t>
            </a:r>
            <a:endParaRPr/>
          </a:p>
          <a:p>
            <a:pPr indent="-4318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Realtime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Theory recap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Storm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Highly flexible model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Supports pure streaming and micro-batch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Lots of plugins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Spark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Micro-batch only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Integrates cleanly into Spark (fewer components)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Some plugins and more being developed</a:t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Siddhi on Kubernetes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https://siddhi.io/en/v5.1/docs/siddhi-as-a-kubernetes-microservice/</a:t>
            </a:r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70038"/>
            <a:ext cx="8839200" cy="4492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quick recap on theory</a:t>
            </a:r>
            <a:endParaRPr/>
          </a:p>
        </p:txBody>
      </p:sp>
      <p:sp>
        <p:nvSpPr>
          <p:cNvPr id="246" name="Google Shape;246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CAP Theorem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PACELC as the “solution”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FLP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Raft and Paxos use random timers as the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Scalability at what COST?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Amdahl’s and </a:t>
            </a:r>
            <a:r>
              <a:rPr lang="en-US"/>
              <a:t>Gustafson’s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Karp-Flatt Metric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Karp-Flatt Metric</a:t>
            </a:r>
            <a:endParaRPr/>
          </a:p>
        </p:txBody>
      </p:sp>
      <p:pic>
        <p:nvPicPr>
          <p:cNvPr id="252" name="Google Shape;25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2779" y="3049941"/>
            <a:ext cx="3022600" cy="15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5"/>
          <p:cNvSpPr txBox="1"/>
          <p:nvPr/>
        </p:nvSpPr>
        <p:spPr>
          <a:xfrm>
            <a:off x="781479" y="1417638"/>
            <a:ext cx="51333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is the Karp-Flatt Metric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ψ is the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 is the number of processors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5"/>
          <p:cNvSpPr txBox="1"/>
          <p:nvPr/>
        </p:nvSpPr>
        <p:spPr>
          <a:xfrm>
            <a:off x="933879" y="4486999"/>
            <a:ext cx="43071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0 is the best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1 indicates no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&gt; 1 indicates adding processors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slows down the system!!!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Fortune top 10 big data companies</a:t>
            </a:r>
            <a:br>
              <a:rPr lang="en-US" sz="3959"/>
            </a:br>
            <a:r>
              <a:rPr lang="en-US" sz="1080"/>
              <a:t>fortune.com/2014/06/13/these-big-data-companies-are-ones-to-watch/</a:t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MapR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MemSQL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Databricks – Apache Spark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Platfora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Splunk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Teradata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Palantir – Hadoop, Cassandra, Lucene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Premise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Datameer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Cloudera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Hortonworks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MongoDB – MongoDB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Trifacta – Apache Hadoop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</a:pPr>
            <a:r>
              <a:t/>
            </a:r>
            <a:endParaRPr sz="2240"/>
          </a:p>
        </p:txBody>
      </p:sp>
      <p:sp>
        <p:nvSpPr>
          <p:cNvPr id="261" name="Google Shape;261;p36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Rapid Web Application Development with MongoDB and the JVM – Trisha Gee – Tuesday 16:15</a:t>
            </a:r>
            <a:endParaRPr i="1"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902994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7"/>
          <p:cNvSpPr txBox="1"/>
          <p:nvPr/>
        </p:nvSpPr>
        <p:spPr>
          <a:xfrm>
            <a:off x="969075" y="5404400"/>
            <a:ext cx="735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$720m revenue - 2019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Market Capitalization 2021 - ~$4.6bn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 steps</a:t>
            </a:r>
            <a:endParaRPr/>
          </a:p>
        </p:txBody>
      </p:sp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50" y="1722438"/>
            <a:ext cx="7816296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Free stuff</a:t>
            </a:r>
            <a:endParaRPr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5" y="1305113"/>
            <a:ext cx="7818538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System availability beyond this week</a:t>
            </a:r>
            <a:endParaRPr sz="3300"/>
          </a:p>
        </p:txBody>
      </p:sp>
      <p:sp>
        <p:nvSpPr>
          <p:cNvPr id="289" name="Google Shape;289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457200" rtl="0" algn="l">
              <a:spcBef>
                <a:spcPts val="36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Please sign up with </a:t>
            </a:r>
            <a:r>
              <a:rPr b="1" lang="en-US" sz="2100"/>
              <a:t>Github Education </a:t>
            </a:r>
            <a:endParaRPr b="1" sz="2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–"/>
            </a:pPr>
            <a:r>
              <a:rPr lang="en-US" sz="2000"/>
              <a:t>See Ex14a</a:t>
            </a:r>
            <a:endParaRPr sz="20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lang="en-US" sz="2100"/>
              <a:t>Ex14a and b are done using free DigitalOcean credit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You can use free AWS, Azure or DO credit for the assignment</a:t>
            </a:r>
            <a:br>
              <a:rPr lang="en-US" sz="2100"/>
            </a:br>
            <a:endParaRPr sz="1300"/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What will be running and not!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AWS </a:t>
            </a:r>
            <a:r>
              <a:rPr lang="en-US" sz="2100"/>
              <a:t>will be removed in the next hour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Kafka TFL </a:t>
            </a:r>
            <a:r>
              <a:rPr lang="en-US" sz="2100"/>
              <a:t>until next Friday (Ex13)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Slack </a:t>
            </a:r>
            <a:r>
              <a:rPr lang="en-US" sz="2100"/>
              <a:t>running until Monday - please grab anything you need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All the materials for the course are always in Github:</a:t>
            </a:r>
            <a:endParaRPr sz="2100"/>
          </a:p>
          <a:p>
            <a:pPr indent="-495300" lvl="1" marL="914400" rtl="0" algn="l">
              <a:spcBef>
                <a:spcPts val="0"/>
              </a:spcBef>
              <a:spcAft>
                <a:spcPts val="0"/>
              </a:spcAft>
              <a:buSzPts val="4200"/>
              <a:buChar char="–"/>
            </a:pPr>
            <a:r>
              <a:rPr lang="en-US" sz="3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https://github.com/pzfreo/ox-clo</a:t>
            </a:r>
            <a:endParaRPr sz="32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Thanks!</a:t>
            </a:r>
            <a:endParaRPr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 really appreciate everyone’s hard work and commitment even when remote!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Please fill in the feedback forms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/>
              <a:t>Feel free to add me on LinkedIn</a:t>
            </a:r>
            <a:br>
              <a:rPr lang="en-US"/>
            </a:br>
            <a:r>
              <a:rPr lang="en-US" sz="2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https://www.linkedin.com/in/paulfremantle/</a:t>
            </a:r>
            <a:br>
              <a:rPr lang="en-US" sz="5000"/>
            </a:br>
            <a:br>
              <a:rPr lang="en-US" sz="5000"/>
            </a:br>
            <a:r>
              <a:rPr i="1" lang="en-US" sz="2500"/>
              <a:t>But don’t message me until you’ve submitted your assignment!</a:t>
            </a:r>
            <a:endParaRPr i="1" sz="43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4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97" name="Google Shape;97;p15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932B"/>
                </a:gs>
                <a:gs pos="100000">
                  <a:srgbClr val="FFB673"/>
                </a:gs>
              </a:gsLst>
              <a:lin ang="16200000" scaled="0"/>
            </a:gradFill>
            <a:ln cap="flat" cmpd="sng" w="9525">
              <a:solidFill>
                <a:srgbClr val="F5913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World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 txBox="1"/>
            <p:nvPr/>
          </p:nvSpPr>
          <p:spPr>
            <a:xfrm>
              <a:off x="775992" y="4633263"/>
              <a:ext cx="1856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b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models, queueing</a:t>
              </a:r>
              <a:endParaRPr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D13F3B"/>
                </a:gs>
                <a:gs pos="100000">
                  <a:srgbClr val="FF9995"/>
                </a:gs>
              </a:gsLst>
              <a:lin ang="16200000" scaled="0"/>
            </a:gradFill>
            <a:ln cap="flat" cmpd="sng" w="9525">
              <a:solidFill>
                <a:srgbClr val="BD4B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Storage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Realtime</a:t>
              </a: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682770" y="3741348"/>
              <a:ext cx="132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Master data</a:t>
              </a:r>
              <a:endParaRPr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8B6D8"/>
                </a:gs>
                <a:gs pos="100000">
                  <a:srgbClr val="91ECFF"/>
                </a:gs>
              </a:gsLst>
              <a:lin ang="16200000" scaled="0"/>
            </a:gradFill>
            <a:ln cap="flat" cmpd="sng" w="9525">
              <a:solidFill>
                <a:srgbClr val="45A9C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Store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F5AAB"/>
                </a:gs>
                <a:gs pos="100000">
                  <a:srgbClr val="C7AEED"/>
                </a:gs>
              </a:gsLst>
              <a:lin ang="16200000" scaled="0"/>
            </a:gradFill>
            <a:ln cap="flat" cmpd="sng" w="9525">
              <a:solidFill>
                <a:srgbClr val="7C5F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System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6" name="Google Shape;116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5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682770" y="2241548"/>
              <a:ext cx="16755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DAG pipeline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Map-Reduce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Micro-batch etc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775992" y="914857"/>
              <a:ext cx="14520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NoSQL or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SQL database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Montserrat"/>
              <a:buNone/>
            </a:pPr>
            <a:r>
              <a:rPr lang="en-US" sz="3240"/>
              <a:t>The big picture</a:t>
            </a:r>
            <a:br>
              <a:rPr lang="en-US" sz="3240"/>
            </a:br>
            <a:endParaRPr sz="324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big picture</a:t>
            </a:r>
            <a:endParaRPr/>
          </a:p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have </a:t>
            </a:r>
            <a:r>
              <a:rPr i="1" lang="en-US"/>
              <a:t>immutable </a:t>
            </a:r>
            <a:r>
              <a:rPr lang="en-US"/>
              <a:t>master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create a set of processes to: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Collect that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Store master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Process data </a:t>
            </a:r>
            <a:endParaRPr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Store aggregates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Visualise and present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of those processes act on batch and others on real-time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7999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704707" y="5792462"/>
            <a:ext cx="436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Lambda vs Kappa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171" y="1491245"/>
            <a:ext cx="5063826" cy="25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460290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How to choose the components?</a:t>
            </a:r>
            <a:endParaRPr sz="3959"/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main approaches: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Best of breed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the best available component in each space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Stack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a curated stack that a team or organization is providing/selling/supporting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Approach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Minimise the pain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Choose what you need when you need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over engineer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What Cloud Platform?</a:t>
            </a:r>
            <a:endParaRPr sz="395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t/>
            </a:r>
            <a:endParaRPr sz="3959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638"/>
            <a:ext cx="8839199" cy="496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